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47" r:id="rId2"/>
    <p:sldId id="360" r:id="rId3"/>
    <p:sldId id="346" r:id="rId4"/>
    <p:sldId id="357" r:id="rId5"/>
    <p:sldId id="349" r:id="rId6"/>
    <p:sldId id="355" r:id="rId7"/>
    <p:sldId id="264" r:id="rId8"/>
    <p:sldId id="352" r:id="rId9"/>
    <p:sldId id="341" r:id="rId10"/>
    <p:sldId id="354" r:id="rId11"/>
    <p:sldId id="351" r:id="rId12"/>
    <p:sldId id="342" r:id="rId13"/>
    <p:sldId id="344" r:id="rId14"/>
    <p:sldId id="362" r:id="rId15"/>
    <p:sldId id="343" r:id="rId16"/>
    <p:sldId id="364" r:id="rId17"/>
    <p:sldId id="345" r:id="rId18"/>
    <p:sldId id="358" r:id="rId19"/>
    <p:sldId id="302" r:id="rId20"/>
    <p:sldId id="370" r:id="rId21"/>
    <p:sldId id="371" r:id="rId22"/>
    <p:sldId id="372" r:id="rId23"/>
    <p:sldId id="340" r:id="rId24"/>
    <p:sldId id="350" r:id="rId25"/>
    <p:sldId id="361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44078" autoAdjust="0"/>
  </p:normalViewPr>
  <p:slideViewPr>
    <p:cSldViewPr>
      <p:cViewPr varScale="1">
        <p:scale>
          <a:sx n="24" d="100"/>
          <a:sy n="24" d="100"/>
        </p:scale>
        <p:origin x="141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2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BA08F61-D28E-4B0E-9CC8-E286A83C6D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1A90E78-7F53-43E4-A039-4E262FAB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4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Personal care: exercise, family, sleep, PCP access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Foster</a:t>
            </a:r>
            <a:r>
              <a:rPr lang="en-US" sz="1200" baseline="0" dirty="0" smtClean="0">
                <a:latin typeface="+mn-lt"/>
              </a:rPr>
              <a:t> connections with peers – outside of work networking (journal club, lunch, </a:t>
            </a:r>
            <a:r>
              <a:rPr lang="en-US" sz="1200" baseline="0" dirty="0" err="1" smtClean="0">
                <a:latin typeface="+mn-lt"/>
              </a:rPr>
              <a:t>etc</a:t>
            </a:r>
            <a:r>
              <a:rPr lang="en-US" sz="1200" baseline="0" dirty="0" smtClean="0">
                <a:latin typeface="+mn-lt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Awareness and support – unofficial/unstructured peer support, exchange of information,  “we’ve got each others’ backs”</a:t>
            </a:r>
            <a:endParaRPr lang="en-US" sz="12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5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 smtClean="0"/>
              <a:t>Organizational acknowledgment of physician burnout that is affecting 65% of NS physicians</a:t>
            </a:r>
          </a:p>
          <a:p>
            <a:pPr>
              <a:spcAft>
                <a:spcPts val="0"/>
              </a:spcAft>
            </a:pPr>
            <a:endParaRPr lang="en-US" sz="2400" dirty="0" smtClean="0"/>
          </a:p>
          <a:p>
            <a:pPr indent="0">
              <a:spcAft>
                <a:spcPts val="600"/>
              </a:spcAft>
              <a:buNone/>
            </a:pPr>
            <a:r>
              <a:rPr lang="en-US" sz="1800" dirty="0" smtClean="0"/>
              <a:t>9/10 physicians surveyed</a:t>
            </a:r>
            <a:r>
              <a:rPr lang="en-US" sz="1800" baseline="0" dirty="0" smtClean="0"/>
              <a:t> felt it was important for this acknowledgment to take place</a:t>
            </a:r>
          </a:p>
          <a:p>
            <a:pPr indent="0">
              <a:spcAft>
                <a:spcPts val="600"/>
              </a:spcAft>
              <a:buNone/>
            </a:pPr>
            <a:endParaRPr lang="en-US" sz="2000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2400" dirty="0" smtClean="0"/>
              <a:t>Access to reliable locum coverage</a:t>
            </a:r>
            <a:r>
              <a:rPr lang="en-US" sz="2400" baseline="0" dirty="0" smtClean="0"/>
              <a:t> (</a:t>
            </a:r>
            <a:r>
              <a:rPr lang="en-US" sz="1800" dirty="0" smtClean="0">
                <a:latin typeface="+mn-lt"/>
              </a:rPr>
              <a:t>HA &amp; DHW)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Subsidized networking opportunities outside of the work environment</a:t>
            </a:r>
            <a:r>
              <a:rPr lang="en-US" sz="2400" baseline="0" dirty="0" smtClean="0"/>
              <a:t> (</a:t>
            </a:r>
            <a:r>
              <a:rPr lang="en-US" sz="1800" dirty="0" smtClean="0">
                <a:latin typeface="+mn-lt"/>
              </a:rPr>
              <a:t>HA)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Appropriate compensation for FFS physicians for indirect patient care and committee work </a:t>
            </a:r>
          </a:p>
          <a:p>
            <a:pPr indent="0">
              <a:spcAft>
                <a:spcPts val="600"/>
              </a:spcAft>
              <a:buNone/>
            </a:pPr>
            <a:r>
              <a:rPr lang="en-US" sz="1800" dirty="0" smtClean="0"/>
              <a:t>(e.g. a sessional fee for FFS docs) (</a:t>
            </a:r>
            <a:r>
              <a:rPr lang="en-US" sz="1800" dirty="0" smtClean="0">
                <a:latin typeface="+mn-lt"/>
              </a:rPr>
              <a:t>HA, DNS &amp; DHW)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40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 frontline physicians in the decision-making</a:t>
            </a:r>
            <a:r>
              <a:rPr lang="en-US" baseline="0" dirty="0" smtClean="0"/>
              <a:t> process</a:t>
            </a:r>
          </a:p>
          <a:p>
            <a:r>
              <a:rPr lang="en-US" baseline="0" dirty="0" smtClean="0"/>
              <a:t>This was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highest priority when asked to prioritize strategies to addressing physician burnout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68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Access to reliable locum coverage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0"/>
              </a:spcAft>
            </a:pPr>
            <a:r>
              <a:rPr lang="en-US" sz="2400" dirty="0" smtClean="0"/>
              <a:t>Appropriate compensation for FFS physicians for indirect patient care and committee work </a:t>
            </a:r>
          </a:p>
          <a:p>
            <a:pPr indent="0">
              <a:spcAft>
                <a:spcPts val="600"/>
              </a:spcAft>
              <a:buNone/>
            </a:pPr>
            <a:r>
              <a:rPr lang="en-US" sz="1800" dirty="0" smtClean="0"/>
              <a:t>(e.g. a sessional fee for FFS docs) </a:t>
            </a:r>
          </a:p>
          <a:p>
            <a:pPr indent="0">
              <a:spcAft>
                <a:spcPts val="600"/>
              </a:spcAft>
              <a:buNone/>
            </a:pPr>
            <a:endParaRPr lang="en-US" sz="1800" dirty="0" smtClean="0"/>
          </a:p>
          <a:p>
            <a:r>
              <a:rPr lang="en-US" dirty="0" smtClean="0"/>
              <a:t>Address the EMR issues</a:t>
            </a:r>
            <a:r>
              <a:rPr lang="en-US" baseline="0" dirty="0" smtClean="0"/>
              <a:t> – need access to an improved province-wide EMR/HITS that has been tested by end-users and shown to reduce workload (facilitate efficient patient care) – this was ranked this highest priority when asked in the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94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 smtClean="0"/>
              <a:t>Organization must commit to action</a:t>
            </a:r>
            <a:r>
              <a:rPr lang="en-US" sz="2400" baseline="0" dirty="0" smtClean="0"/>
              <a:t> and follow-up of strategies</a:t>
            </a:r>
            <a:endParaRPr lang="en-US" sz="18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0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Stewardship – ongoing of the issue with follow-up  and</a:t>
            </a:r>
            <a:r>
              <a:rPr lang="en-US" sz="1200" baseline="0" dirty="0" smtClean="0"/>
              <a:t> w</a:t>
            </a:r>
            <a:r>
              <a:rPr lang="en-US" sz="1200" dirty="0" smtClean="0"/>
              <a:t>ork with NSHA/DHW/IWK on outdated payment structure</a:t>
            </a:r>
          </a:p>
          <a:p>
            <a:pPr>
              <a:spcAft>
                <a:spcPts val="2400"/>
              </a:spcAft>
            </a:pPr>
            <a:r>
              <a:rPr lang="en-US" sz="1200" dirty="0" smtClean="0"/>
              <a:t> </a:t>
            </a:r>
          </a:p>
          <a:p>
            <a:pPr>
              <a:spcAft>
                <a:spcPts val="2400"/>
              </a:spcAft>
            </a:pPr>
            <a:r>
              <a:rPr lang="en-US" sz="1200" dirty="0" smtClean="0"/>
              <a:t>Training and support for physicians to promote healthy work place environments</a:t>
            </a:r>
          </a:p>
          <a:p>
            <a:pPr>
              <a:spcAft>
                <a:spcPts val="2400"/>
              </a:spcAft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3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literature to support the consequences of burnout include increased self-reported errors, higher physician turnover, higher mortality ratios, decreased time spent with patients, amplify workforce shortages and decrease access to care. (Mayo Clinic Article)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Mitigations include personal/community/Government/DNS/Health Authorities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78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the</a:t>
            </a:r>
            <a:r>
              <a:rPr lang="en-US" baseline="0" dirty="0" smtClean="0"/>
              <a:t> initial motivation in mind when you feel burned out and thank  you for your attention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8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53904-CE31-47F9-884B-1D231ADD5D1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7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Throughout this presentation there will be exemplar direct quotes from our project research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58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1313" lvl="0" indent="-341313">
              <a:spcAft>
                <a:spcPts val="2400"/>
              </a:spcAft>
            </a:pPr>
            <a:r>
              <a:rPr lang="en-US" sz="2400" dirty="0" smtClean="0"/>
              <a:t>Burnout is characterized by feelings of exhaustion, cynicism and inefficiency when referring to work and the work environment.</a:t>
            </a:r>
          </a:p>
          <a:p>
            <a:pPr marL="341313" lvl="0" indent="-341313">
              <a:spcAft>
                <a:spcPts val="1200"/>
              </a:spcAft>
            </a:pPr>
            <a:endParaRPr lang="en-US" sz="2400" dirty="0" smtClean="0"/>
          </a:p>
          <a:p>
            <a:pPr marL="341313" lvl="0" indent="-341313">
              <a:spcAft>
                <a:spcPts val="1200"/>
              </a:spcAft>
            </a:pPr>
            <a:r>
              <a:rPr lang="en-US" sz="2400" dirty="0" smtClean="0"/>
              <a:t>In a recent DNS survey of Nova Scotia physicians (2017)</a:t>
            </a:r>
          </a:p>
          <a:p>
            <a:pPr lvl="1">
              <a:spcAft>
                <a:spcPts val="600"/>
              </a:spcAft>
              <a:buFont typeface="Franklin Gothic Book" panose="020B0503020102020204" pitchFamily="34" charset="0"/>
              <a:buChar char="-"/>
            </a:pP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workload was a factor</a:t>
            </a:r>
          </a:p>
          <a:p>
            <a:pPr lvl="1">
              <a:spcAft>
                <a:spcPts val="600"/>
              </a:spcAft>
              <a:buFont typeface="Franklin Gothic Book" panose="020B0503020102020204" pitchFamily="34" charset="0"/>
              <a:buChar char="-"/>
            </a:pP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disengagement with the system</a:t>
            </a:r>
          </a:p>
          <a:p>
            <a:pPr lvl="1">
              <a:spcAft>
                <a:spcPts val="600"/>
              </a:spcAft>
              <a:buFont typeface="Franklin Gothic Book" panose="020B0503020102020204" pitchFamily="34" charset="0"/>
              <a:buChar char="-"/>
            </a:pP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feeling ineffective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Literature review to identify strategies shown to mitigate burnout and a survey tool was created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was sought from primary stakeholders and researchers of initial Doctors NS survey 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Beta-tested with stakeholders to finalize a mitigation survey  </a:t>
            </a:r>
          </a:p>
          <a:p>
            <a:pPr lvl="1">
              <a:spcAft>
                <a:spcPts val="1800"/>
              </a:spcAft>
              <a:buFont typeface="Franklin Gothic Book" panose="020B0503020102020204" pitchFamily="34" charset="0"/>
              <a:buChar char="-"/>
            </a:pPr>
            <a:r>
              <a:rPr lang="en-US" sz="2000" dirty="0" smtClean="0">
                <a:latin typeface="+mn-lt"/>
              </a:rPr>
              <a:t>content experts, GP Council, additional experts in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Disseminated to members by Doctors NS (February 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94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</a:t>
            </a:r>
            <a:r>
              <a:rPr lang="en-US" baseline="0" dirty="0" smtClean="0"/>
              <a:t> these two questions as beta testing and to enrich our data about this topic, these were also used on the quantitative survey that was sent out by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Male /female 45%/55%</a:t>
            </a:r>
          </a:p>
          <a:p>
            <a:r>
              <a:rPr lang="en-US" dirty="0" smtClean="0"/>
              <a:t>age between 36-65 – 86%; </a:t>
            </a:r>
          </a:p>
          <a:p>
            <a:r>
              <a:rPr lang="en-US" b="0" dirty="0" smtClean="0"/>
              <a:t>family</a:t>
            </a:r>
            <a:r>
              <a:rPr lang="en-US" b="0" baseline="0" dirty="0" smtClean="0"/>
              <a:t> physician 42% </a:t>
            </a:r>
            <a:r>
              <a:rPr lang="en-US" b="1" baseline="0" dirty="0" smtClean="0"/>
              <a:t>	</a:t>
            </a:r>
            <a:r>
              <a:rPr lang="en-US" b="0" dirty="0" smtClean="0"/>
              <a:t>specialist</a:t>
            </a:r>
            <a:r>
              <a:rPr lang="en-US" b="0" baseline="0" dirty="0" smtClean="0"/>
              <a:t> non-surgical 34%    specialist </a:t>
            </a:r>
            <a:r>
              <a:rPr lang="en-US" b="0" dirty="0" smtClean="0"/>
              <a:t>surgical</a:t>
            </a:r>
            <a:r>
              <a:rPr lang="en-US" b="0" baseline="0" dirty="0" smtClean="0"/>
              <a:t> 15</a:t>
            </a:r>
            <a:r>
              <a:rPr lang="en-US" b="0" baseline="0" dirty="0" smtClean="0"/>
              <a:t>% </a:t>
            </a:r>
            <a:r>
              <a:rPr lang="en-US" b="0" baseline="0" smtClean="0"/>
              <a:t>	other 9%</a:t>
            </a:r>
            <a:endParaRPr lang="en-US" b="0" baseline="0" dirty="0" smtClean="0"/>
          </a:p>
          <a:p>
            <a:r>
              <a:rPr lang="en-US" baseline="0" dirty="0" smtClean="0"/>
              <a:t>time of practice </a:t>
            </a:r>
            <a:r>
              <a:rPr lang="en-US" baseline="0" dirty="0" smtClean="0"/>
              <a:t>6-30 </a:t>
            </a:r>
            <a:r>
              <a:rPr lang="en-US" baseline="0" dirty="0" err="1" smtClean="0"/>
              <a:t>yrs</a:t>
            </a:r>
            <a:r>
              <a:rPr lang="en-US" baseline="0" dirty="0" smtClean="0"/>
              <a:t> </a:t>
            </a:r>
            <a:r>
              <a:rPr lang="en-US" baseline="0" dirty="0" smtClean="0"/>
              <a:t>59</a:t>
            </a:r>
            <a:r>
              <a:rPr lang="en-US" baseline="0" dirty="0" smtClean="0"/>
              <a:t>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04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Relationships were the most important positive factor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Relationships  with staff, patients, colleagues, lunch with peers</a:t>
            </a:r>
            <a:endParaRPr lang="en-US" dirty="0" smtClean="0"/>
          </a:p>
          <a:p>
            <a:r>
              <a:rPr lang="en-US" baseline="0" dirty="0" smtClean="0"/>
              <a:t>This important factor changed with the restructuring of NSHA</a:t>
            </a:r>
          </a:p>
          <a:p>
            <a:r>
              <a:rPr lang="en-US" baseline="0" dirty="0" smtClean="0"/>
              <a:t>NSHA and DHW need to rebuild these relationships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26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Protected time - sleep, exercise and family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Biggest</a:t>
            </a:r>
            <a:r>
              <a:rPr lang="en-US" sz="1200" baseline="0" dirty="0" smtClean="0"/>
              <a:t> barriers - </a:t>
            </a:r>
            <a:r>
              <a:rPr lang="en-US" sz="2000" dirty="0" smtClean="0"/>
              <a:t>heavy workload (non patient- care related – paperwork, administrative duties, inefficient</a:t>
            </a:r>
            <a:r>
              <a:rPr lang="en-US" sz="2000" baseline="0" dirty="0" smtClean="0"/>
              <a:t> EMR)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L</a:t>
            </a:r>
            <a:r>
              <a:rPr lang="en-US" sz="2000" dirty="0" smtClean="0"/>
              <a:t>ack of time to implement these personal strategies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0E78-7F53-43E4-A039-4E262FABBE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5542232"/>
            <a:ext cx="9144000" cy="3688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 flipH="1">
            <a:off x="-150" y="2"/>
            <a:ext cx="9144000" cy="55423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1" y="3366968"/>
            <a:ext cx="53096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  <a:latin typeface="+mj-lt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8000">
                <a:solidFill>
                  <a:srgbClr val="FFFFFF"/>
                </a:solidFill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42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>
            <a:off x="-150" y="5026432"/>
            <a:ext cx="9144000" cy="9168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-150" y="0"/>
            <a:ext cx="9144000" cy="50264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616476" y="0"/>
            <a:ext cx="5910899" cy="5026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  <a:latin typeface="+mn-lt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3593400" y="4894028"/>
            <a:ext cx="1957200" cy="8715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" sz="9600" b="1">
                <a:solidFill>
                  <a:srgbClr val="0DB7C4"/>
                </a:solidFill>
              </a:rPr>
              <a:t>”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-75" y="4560000"/>
            <a:ext cx="669599" cy="229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9221B66D-10C7-4116-92FF-F492D76BF8DF}" type="slidenum">
              <a:rPr lang="en-CA" smtClean="0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8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3" y="2"/>
            <a:ext cx="669599" cy="68579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27" name="Shape 27"/>
          <p:cNvSpPr/>
          <p:nvPr/>
        </p:nvSpPr>
        <p:spPr>
          <a:xfrm flipH="1">
            <a:off x="-73" y="2"/>
            <a:ext cx="669599" cy="151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7464"/>
            <a:ext cx="745236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 sz="4400"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917290"/>
            <a:ext cx="7455150" cy="46506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341313" lvl="0" indent="-341313">
              <a:spcBef>
                <a:spcPts val="0"/>
              </a:spcBef>
              <a:spcAft>
                <a:spcPts val="1800"/>
              </a:spcAft>
              <a:buSzPct val="100000"/>
              <a:defRPr sz="3200">
                <a:solidFill>
                  <a:schemeClr val="bg2"/>
                </a:solidFill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2"/>
            <a:ext cx="6695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9221B66D-10C7-4116-92FF-F492D76BF8DF}" type="slidenum">
              <a:rPr lang="en-CA" smtClean="0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59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3" y="2"/>
            <a:ext cx="669599" cy="68579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 flipH="1">
            <a:off x="-73" y="2"/>
            <a:ext cx="669599" cy="151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7464"/>
            <a:ext cx="355260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6" y="1917290"/>
            <a:ext cx="2804699" cy="455718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67">
                <a:solidFill>
                  <a:schemeClr val="bg2"/>
                </a:solidFill>
                <a:latin typeface="+mn-lt"/>
              </a:defRPr>
            </a:lvl1pPr>
            <a:lvl2pPr lvl="1">
              <a:spcBef>
                <a:spcPts val="0"/>
              </a:spcBef>
              <a:buSzPct val="100000"/>
              <a:defRPr sz="2667"/>
            </a:lvl2pPr>
            <a:lvl3pPr lvl="2">
              <a:spcBef>
                <a:spcPts val="0"/>
              </a:spcBef>
              <a:buSzPct val="100000"/>
              <a:defRPr sz="2667"/>
            </a:lvl3pPr>
            <a:lvl4pPr lvl="3">
              <a:spcBef>
                <a:spcPts val="0"/>
              </a:spcBef>
              <a:buSzPct val="100000"/>
              <a:defRPr sz="2667"/>
            </a:lvl4pPr>
            <a:lvl5pPr lvl="4">
              <a:spcBef>
                <a:spcPts val="0"/>
              </a:spcBef>
              <a:buSzPct val="100000"/>
              <a:defRPr sz="2667"/>
            </a:lvl5pPr>
            <a:lvl6pPr lvl="5">
              <a:spcBef>
                <a:spcPts val="0"/>
              </a:spcBef>
              <a:buSzPct val="100000"/>
              <a:defRPr sz="2667"/>
            </a:lvl6pPr>
            <a:lvl7pPr lvl="6">
              <a:spcBef>
                <a:spcPts val="0"/>
              </a:spcBef>
              <a:buSzPct val="100000"/>
              <a:defRPr sz="2667"/>
            </a:lvl7pPr>
            <a:lvl8pPr lvl="7">
              <a:spcBef>
                <a:spcPts val="0"/>
              </a:spcBef>
              <a:buSzPct val="100000"/>
              <a:defRPr sz="2667"/>
            </a:lvl8pPr>
            <a:lvl9pPr lvl="8"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3" y="1917290"/>
            <a:ext cx="2804699" cy="455718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67">
                <a:solidFill>
                  <a:schemeClr val="bg2"/>
                </a:solidFill>
                <a:latin typeface="+mn-lt"/>
              </a:defRPr>
            </a:lvl1pPr>
            <a:lvl2pPr lvl="1">
              <a:spcBef>
                <a:spcPts val="0"/>
              </a:spcBef>
              <a:buSzPct val="100000"/>
              <a:defRPr sz="2667"/>
            </a:lvl2pPr>
            <a:lvl3pPr lvl="2">
              <a:spcBef>
                <a:spcPts val="0"/>
              </a:spcBef>
              <a:buSzPct val="100000"/>
              <a:defRPr sz="2667"/>
            </a:lvl3pPr>
            <a:lvl4pPr lvl="3">
              <a:spcBef>
                <a:spcPts val="0"/>
              </a:spcBef>
              <a:buSzPct val="100000"/>
              <a:defRPr sz="2667"/>
            </a:lvl4pPr>
            <a:lvl5pPr lvl="4">
              <a:spcBef>
                <a:spcPts val="0"/>
              </a:spcBef>
              <a:buSzPct val="100000"/>
              <a:defRPr sz="2667"/>
            </a:lvl5pPr>
            <a:lvl6pPr lvl="5">
              <a:spcBef>
                <a:spcPts val="0"/>
              </a:spcBef>
              <a:buSzPct val="100000"/>
              <a:defRPr sz="2667"/>
            </a:lvl6pPr>
            <a:lvl7pPr lvl="6">
              <a:spcBef>
                <a:spcPts val="0"/>
              </a:spcBef>
              <a:buSzPct val="100000"/>
              <a:defRPr sz="2667"/>
            </a:lvl7pPr>
            <a:lvl8pPr lvl="7">
              <a:spcBef>
                <a:spcPts val="0"/>
              </a:spcBef>
              <a:buSzPct val="100000"/>
              <a:defRPr sz="2667"/>
            </a:lvl8pPr>
            <a:lvl9pPr lvl="8"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2"/>
            <a:ext cx="6695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9221B66D-10C7-4116-92FF-F492D76BF8DF}" type="slidenum">
              <a:rPr lang="en-CA" smtClean="0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3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3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-73" y="2"/>
            <a:ext cx="669599" cy="68579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40" name="Shape 40"/>
          <p:cNvSpPr/>
          <p:nvPr/>
        </p:nvSpPr>
        <p:spPr>
          <a:xfrm flipH="1">
            <a:off x="-73" y="2"/>
            <a:ext cx="669599" cy="151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44425" y="7464"/>
            <a:ext cx="355260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>
                <a:latin typeface="+mj-lt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44426" y="1917290"/>
            <a:ext cx="1918799" cy="444741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400">
                <a:solidFill>
                  <a:schemeClr val="bg2"/>
                </a:solidFill>
                <a:latin typeface="+mn-lt"/>
              </a:defRPr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2861614" y="1917290"/>
            <a:ext cx="1918799" cy="444741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400">
                <a:solidFill>
                  <a:schemeClr val="bg2"/>
                </a:solidFill>
                <a:latin typeface="+mn-lt"/>
              </a:defRPr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878802" y="1917290"/>
            <a:ext cx="1918799" cy="444741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400">
                <a:solidFill>
                  <a:schemeClr val="bg2"/>
                </a:solidFill>
                <a:latin typeface="+mn-lt"/>
              </a:defRPr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-75" y="2"/>
            <a:ext cx="6695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9221B66D-10C7-4116-92FF-F492D76BF8DF}" type="slidenum">
              <a:rPr lang="en-CA" smtClean="0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0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-75" y="2"/>
            <a:ext cx="1851600" cy="68579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58" name="Shape 58"/>
          <p:cNvSpPr/>
          <p:nvPr/>
        </p:nvSpPr>
        <p:spPr>
          <a:xfrm flipH="1">
            <a:off x="-75" y="2"/>
            <a:ext cx="1851600" cy="151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-75" y="2"/>
            <a:ext cx="1851600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9221B66D-10C7-4116-92FF-F492D76BF8DF}" type="slidenum">
              <a:rPr lang="en-CA" smtClean="0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23151" y="1712135"/>
            <a:ext cx="1393199" cy="2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480"/>
              </a:spcBef>
              <a:buClr>
                <a:srgbClr val="415665"/>
              </a:buClr>
              <a:buSzPct val="100000"/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73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3" y="2"/>
            <a:ext cx="669599" cy="68579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  <p:sp>
        <p:nvSpPr>
          <p:cNvPr id="27" name="Shape 27"/>
          <p:cNvSpPr/>
          <p:nvPr userDrawn="1"/>
        </p:nvSpPr>
        <p:spPr>
          <a:xfrm flipH="1">
            <a:off x="-73" y="2"/>
            <a:ext cx="669599" cy="151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0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2069-B706-497B-AB51-67B085CD7402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EBE86-7BC4-4A39-8BED-8D2FB0964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33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4" y="7464"/>
            <a:ext cx="7452360" cy="15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4" y="1917290"/>
            <a:ext cx="7452359" cy="46506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lvl="0">
              <a:spcBef>
                <a:spcPts val="600"/>
              </a:spcBef>
              <a:buClr>
                <a:srgbClr val="0DB7C4"/>
              </a:buClr>
              <a:buSzPct val="100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0"/>
            <a:endParaRPr lang="en-US" dirty="0" smtClean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2"/>
            <a:ext cx="669599" cy="15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fld id="{9221B66D-10C7-4116-92FF-F492D76BF8DF}" type="slidenum">
              <a:rPr lang="en-CA" smtClean="0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186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82" r:id="rId7"/>
    <p:sldLayoutId id="2147483683" r:id="rId8"/>
  </p:sldLayoutIdLst>
  <p:timing>
    <p:tnLst>
      <p:par>
        <p:cTn id="1" dur="indefinite" restart="never" nodeType="tmRoot"/>
      </p:par>
    </p:tnLst>
  </p:timing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1800"/>
        </a:spcAft>
        <a:buNone/>
        <a:defRPr sz="1867" b="0" i="0" u="none" strike="noStrike" cap="none">
          <a:solidFill>
            <a:srgbClr val="000000"/>
          </a:solidFill>
          <a:latin typeface="+mn-lt"/>
          <a:ea typeface="Source Sans Pro"/>
          <a:cs typeface="Arial"/>
          <a:sym typeface="Arial"/>
        </a:defRPr>
      </a:lvl1pPr>
      <a:lvl2pPr marL="685800" marR="0" lvl="1" indent="-342900" algn="l" rtl="0" eaLnBrk="1" hangingPunct="1">
        <a:lnSpc>
          <a:spcPct val="100000"/>
        </a:lnSpc>
        <a:spcBef>
          <a:spcPts val="0"/>
        </a:spcBef>
        <a:spcAft>
          <a:spcPts val="0"/>
        </a:spcAft>
        <a:buFontTx/>
        <a:buChar char="-"/>
        <a:defRPr sz="1867" b="0" i="0" u="none" strike="noStrike" cap="none">
          <a:solidFill>
            <a:srgbClr val="000000"/>
          </a:solidFill>
          <a:latin typeface="+mn-lt"/>
          <a:ea typeface="Source Sans Pro"/>
          <a:cs typeface="Arial"/>
          <a:sym typeface="Arial"/>
        </a:defRPr>
      </a:lvl2pPr>
      <a:lvl3pPr marL="685800" marR="0" lvl="2" indent="-28575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L="685800" marR="0" lvl="3" indent="-28575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L="685800" marR="0" lvl="4" indent="-28575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-188" b="1"/>
          <a:stretch/>
        </p:blipFill>
        <p:spPr>
          <a:xfrm>
            <a:off x="1005924" y="533400"/>
            <a:ext cx="7223676" cy="56645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13072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447800" y="0"/>
            <a:ext cx="6553200" cy="50264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+mj-lt"/>
              </a:rPr>
              <a:t>“I </a:t>
            </a:r>
            <a:r>
              <a:rPr lang="en-US" sz="3200" dirty="0">
                <a:latin typeface="+mj-lt"/>
              </a:rPr>
              <a:t>feel </a:t>
            </a:r>
            <a:r>
              <a:rPr lang="en-US" sz="3200" dirty="0" smtClean="0">
                <a:latin typeface="+mj-lt"/>
              </a:rPr>
              <a:t>unsupported implementing </a:t>
            </a:r>
            <a:r>
              <a:rPr lang="en-US" sz="3200" dirty="0">
                <a:latin typeface="+mj-lt"/>
              </a:rPr>
              <a:t>system changes when using all my energy to survive</a:t>
            </a:r>
            <a:r>
              <a:rPr lang="en-US" sz="3200" dirty="0" smtClean="0">
                <a:latin typeface="+mj-lt"/>
              </a:rPr>
              <a:t>.”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863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Qualitative Survey: Methods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424" y="1917290"/>
            <a:ext cx="7994776" cy="4650677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These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standardized questions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were </a:t>
            </a:r>
            <a:r>
              <a:rPr lang="en-US" dirty="0" smtClean="0"/>
              <a:t>administered to a targeted audience</a:t>
            </a:r>
          </a:p>
          <a:p>
            <a:pPr lvl="1">
              <a:spcAft>
                <a:spcPts val="1800"/>
              </a:spcAft>
              <a:buFont typeface="Franklin Gothic Book" panose="020B0503020102020204" pitchFamily="34" charset="0"/>
              <a:buChar char="-"/>
            </a:pPr>
            <a:r>
              <a:rPr lang="en-US" sz="2200" dirty="0" smtClean="0">
                <a:latin typeface="+mn-lt"/>
              </a:rPr>
              <a:t>What are 2 things that could change about my work environment or the work that I do that would allow me to feel less exhausted, cynical or ineffective?</a:t>
            </a:r>
          </a:p>
          <a:p>
            <a:pPr lvl="1">
              <a:spcAft>
                <a:spcPts val="1800"/>
              </a:spcAft>
              <a:buFont typeface="Franklin Gothic Book" panose="020B0503020102020204" pitchFamily="34" charset="0"/>
              <a:buChar char="-"/>
            </a:pPr>
            <a:r>
              <a:rPr lang="en-US" sz="2200" dirty="0" smtClean="0">
                <a:latin typeface="+mn-lt"/>
              </a:rPr>
              <a:t>How would you like to see these 2 items implemented?</a:t>
            </a:r>
          </a:p>
          <a:p>
            <a:pPr lvl="1">
              <a:spcAft>
                <a:spcPts val="1800"/>
              </a:spcAft>
              <a:buFont typeface="Franklin Gothic Book" panose="020B0503020102020204" pitchFamily="34" charset="0"/>
              <a:buChar char="-"/>
            </a:pPr>
            <a:r>
              <a:rPr lang="en-US" sz="2200" dirty="0" smtClean="0">
                <a:latin typeface="+mn-lt"/>
              </a:rPr>
              <a:t>What are 2 things about your work environment or work that currently energize and help you feel less cynical and more effective? </a:t>
            </a:r>
          </a:p>
        </p:txBody>
      </p:sp>
    </p:spTree>
    <p:extLst>
      <p:ext uri="{BB962C8B-B14F-4D97-AF65-F5344CB8AC3E}">
        <p14:creationId xmlns:p14="http://schemas.microsoft.com/office/powerpoint/2010/main" val="7366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Quantitative Results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Response rate of 14% of Nova Scotia’s 2500 physicians. </a:t>
            </a:r>
          </a:p>
          <a:p>
            <a:r>
              <a:rPr lang="en-US" sz="2800" dirty="0" smtClean="0"/>
              <a:t>85% of respondents expressed experiencing some degree of burnout 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 </a:t>
            </a:r>
            <a:r>
              <a:rPr lang="en-US" sz="2800" dirty="0" smtClean="0"/>
              <a:t>FFS 49% vs. AFP/APP/salary 46%</a:t>
            </a:r>
          </a:p>
          <a:p>
            <a:r>
              <a:rPr lang="en-US" sz="2800" dirty="0" smtClean="0"/>
              <a:t>Family physicians 42 % vs. nonsurgical specialists 34% vs. surgical 15%</a:t>
            </a:r>
          </a:p>
        </p:txBody>
      </p:sp>
    </p:spTree>
    <p:extLst>
      <p:ext uri="{BB962C8B-B14F-4D97-AF65-F5344CB8AC3E}">
        <p14:creationId xmlns:p14="http://schemas.microsoft.com/office/powerpoint/2010/main" val="248899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Protective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Good patient outcomes</a:t>
            </a:r>
          </a:p>
          <a:p>
            <a:r>
              <a:rPr lang="en-US" dirty="0" smtClean="0"/>
              <a:t>Feedback &amp; Feeling Appreciated</a:t>
            </a:r>
          </a:p>
          <a:p>
            <a:r>
              <a:rPr lang="en-US" dirty="0" smtClean="0"/>
              <a:t>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4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 smtClean="0"/>
              <a:t>“I love teaching and being with learners”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4059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Mitigation Strategies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4424" y="1917290"/>
            <a:ext cx="8147175" cy="4650677"/>
          </a:xfrm>
        </p:spPr>
        <p:txBody>
          <a:bodyPr/>
          <a:lstStyle/>
          <a:p>
            <a:r>
              <a:rPr lang="en-US" dirty="0" smtClean="0"/>
              <a:t>Majority found protected time to be helpful 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……but they had no time </a:t>
            </a:r>
          </a:p>
          <a:p>
            <a:pPr marL="3429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1630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 smtClean="0"/>
              <a:t>“I value being appreciated by patients 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52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Recommendations:</a:t>
            </a:r>
            <a:br>
              <a:rPr lang="en-US" altLang="en-US" sz="4000" dirty="0" smtClean="0"/>
            </a:br>
            <a:r>
              <a:rPr lang="en-US" altLang="en-US" sz="4000" dirty="0" smtClean="0"/>
              <a:t>Personal and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4424" y="1917290"/>
            <a:ext cx="8147176" cy="465067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Scheduled time for personal care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Protected time to foster connections with peers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Awareness and support of the issue by others </a:t>
            </a:r>
          </a:p>
        </p:txBody>
      </p:sp>
    </p:spTree>
    <p:extLst>
      <p:ext uri="{BB962C8B-B14F-4D97-AF65-F5344CB8AC3E}">
        <p14:creationId xmlns:p14="http://schemas.microsoft.com/office/powerpoint/2010/main" val="41838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“I do enjoy working with my colleagues.”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53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44423" y="397291"/>
            <a:ext cx="8070974" cy="1519999"/>
          </a:xfrm>
        </p:spPr>
        <p:txBody>
          <a:bodyPr/>
          <a:lstStyle/>
          <a:p>
            <a:r>
              <a:rPr lang="en-US" altLang="en-US" sz="4000" dirty="0" smtClean="0"/>
              <a:t>Recommendations:</a:t>
            </a:r>
            <a:br>
              <a:rPr lang="en-US" altLang="en-US" sz="4000" dirty="0" smtClean="0"/>
            </a:br>
            <a:r>
              <a:rPr lang="en-US" altLang="en-US" sz="4000" dirty="0" smtClean="0"/>
              <a:t>Health Authorities (NSHA/IWK) &amp; DHW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4423" y="1917290"/>
            <a:ext cx="8070975" cy="4650677"/>
          </a:xfrm>
        </p:spPr>
        <p:txBody>
          <a:bodyPr rtlCol="0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endParaRPr lang="en-US" sz="5400" dirty="0" smtClean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ACKNOWLEDGE</a:t>
            </a:r>
          </a:p>
          <a:p>
            <a:pPr>
              <a:spcAft>
                <a:spcPts val="24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2316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971800"/>
            <a:ext cx="7848600" cy="1981200"/>
          </a:xfrm>
        </p:spPr>
        <p:txBody>
          <a:bodyPr/>
          <a:lstStyle/>
          <a:p>
            <a:pPr defTabSz="2341563">
              <a:tabLst>
                <a:tab pos="2058988" algn="l"/>
              </a:tabLst>
            </a:pPr>
            <a:r>
              <a:rPr lang="en-US" sz="1800" dirty="0" smtClean="0">
                <a:latin typeface="+mn-lt"/>
              </a:rPr>
              <a:t>Sabina </a:t>
            </a:r>
            <a:r>
              <a:rPr lang="en-US" sz="1800" dirty="0" err="1" smtClean="0">
                <a:latin typeface="+mn-lt"/>
              </a:rPr>
              <a:t>Abidi</a:t>
            </a:r>
            <a:r>
              <a:rPr lang="en-US" sz="1800" dirty="0" smtClean="0">
                <a:latin typeface="+mn-lt"/>
              </a:rPr>
              <a:t> 	Christine </a:t>
            </a:r>
            <a:r>
              <a:rPr lang="en-US" sz="1800" dirty="0" err="1" smtClean="0">
                <a:latin typeface="+mn-lt"/>
              </a:rPr>
              <a:t>Dipchand</a:t>
            </a:r>
            <a:r>
              <a:rPr lang="en-US" sz="1800" dirty="0" smtClean="0">
                <a:latin typeface="+mn-lt"/>
              </a:rPr>
              <a:t>	Andrew </a:t>
            </a:r>
            <a:r>
              <a:rPr lang="en-US" sz="1800" dirty="0" err="1" smtClean="0">
                <a:latin typeface="+mn-lt"/>
              </a:rPr>
              <a:t>Lynk</a:t>
            </a:r>
            <a:r>
              <a:rPr lang="en-US" sz="1800" dirty="0" smtClean="0">
                <a:latin typeface="+mn-lt"/>
              </a:rPr>
              <a:t>	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Tanya Munroe	Amy Ornstein	Tobias Witter</a:t>
            </a:r>
            <a:endParaRPr lang="en-US" sz="1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1" y="457200"/>
            <a:ext cx="7772400" cy="101308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DNS LEADERSHIP COURSE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April 27, 2018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85800" y="3962401"/>
            <a:ext cx="7772400" cy="1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1" y="2072167"/>
            <a:ext cx="78486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</a:rPr>
              <a:t>Physician Burnout</a:t>
            </a:r>
            <a:r>
              <a:rPr lang="en-US" sz="3600" b="1" dirty="0" smtClean="0">
                <a:solidFill>
                  <a:schemeClr val="bg1"/>
                </a:solidFill>
              </a:rPr>
              <a:t>: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Healthy </a:t>
            </a:r>
            <a:r>
              <a:rPr lang="en-US" sz="2800" dirty="0">
                <a:solidFill>
                  <a:schemeClr val="bg1"/>
                </a:solidFill>
              </a:rPr>
              <a:t>Physicians Lead to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Better Care &amp; Healthy Communities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333" y="6024048"/>
            <a:ext cx="1894867" cy="687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7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44423" y="397291"/>
            <a:ext cx="8070974" cy="1519999"/>
          </a:xfrm>
        </p:spPr>
        <p:txBody>
          <a:bodyPr/>
          <a:lstStyle/>
          <a:p>
            <a:r>
              <a:rPr lang="en-US" altLang="en-US" sz="4000" dirty="0" smtClean="0"/>
              <a:t>Recommendations:</a:t>
            </a:r>
            <a:br>
              <a:rPr lang="en-US" altLang="en-US" sz="4000" dirty="0" smtClean="0"/>
            </a:br>
            <a:r>
              <a:rPr lang="en-US" altLang="en-US" sz="4000" dirty="0" smtClean="0"/>
              <a:t>Health Authorities (NSHA/IWK) &amp; DHW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4423" y="1917290"/>
            <a:ext cx="8070975" cy="4650677"/>
          </a:xfrm>
        </p:spPr>
        <p:txBody>
          <a:bodyPr rtlCol="0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endParaRPr lang="en-US" sz="5400" dirty="0" smtClean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ENGAGE</a:t>
            </a:r>
          </a:p>
          <a:p>
            <a:pPr>
              <a:spcAft>
                <a:spcPts val="24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999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44423" y="397291"/>
            <a:ext cx="8070974" cy="1519999"/>
          </a:xfrm>
        </p:spPr>
        <p:txBody>
          <a:bodyPr/>
          <a:lstStyle/>
          <a:p>
            <a:r>
              <a:rPr lang="en-US" altLang="en-US" sz="4000" dirty="0" smtClean="0"/>
              <a:t>Recommendations:</a:t>
            </a:r>
            <a:br>
              <a:rPr lang="en-US" altLang="en-US" sz="4000" dirty="0" smtClean="0"/>
            </a:br>
            <a:r>
              <a:rPr lang="en-US" altLang="en-US" sz="4000" dirty="0" smtClean="0"/>
              <a:t>Health Authorities (NSHA/IWK) &amp; DHW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4423" y="1917290"/>
            <a:ext cx="8070975" cy="4650677"/>
          </a:xfrm>
        </p:spPr>
        <p:txBody>
          <a:bodyPr rtlCol="0">
            <a:noAutofit/>
          </a:bodyPr>
          <a:lstStyle/>
          <a:p>
            <a:pPr marL="0" indent="0" algn="ctr">
              <a:spcAft>
                <a:spcPts val="2400"/>
              </a:spcAft>
              <a:buNone/>
            </a:pPr>
            <a:endParaRPr lang="en-US" sz="5400" b="1" dirty="0" smtClean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ADDRESS</a:t>
            </a:r>
          </a:p>
          <a:p>
            <a:pPr>
              <a:spcAft>
                <a:spcPts val="24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709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44423" y="397291"/>
            <a:ext cx="8070974" cy="1519999"/>
          </a:xfrm>
        </p:spPr>
        <p:txBody>
          <a:bodyPr/>
          <a:lstStyle/>
          <a:p>
            <a:r>
              <a:rPr lang="en-US" altLang="en-US" sz="4000" dirty="0" smtClean="0"/>
              <a:t>Recommendations:</a:t>
            </a:r>
            <a:br>
              <a:rPr lang="en-US" altLang="en-US" sz="4000" dirty="0" smtClean="0"/>
            </a:br>
            <a:r>
              <a:rPr lang="en-US" altLang="en-US" sz="4000" dirty="0" smtClean="0"/>
              <a:t>Health Authorities (NSHA/IWK) &amp; DHW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4423" y="1917290"/>
            <a:ext cx="8070975" cy="4650677"/>
          </a:xfrm>
        </p:spPr>
        <p:txBody>
          <a:bodyPr rtlCol="0">
            <a:noAutofit/>
          </a:bodyPr>
          <a:lstStyle/>
          <a:p>
            <a:pPr marL="0" indent="0" algn="ctr">
              <a:spcAft>
                <a:spcPts val="2400"/>
              </a:spcAft>
              <a:buNone/>
            </a:pPr>
            <a:endParaRPr lang="en-US" sz="5400" b="1" dirty="0" smtClean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COMMIT</a:t>
            </a:r>
            <a:endParaRPr lang="en-US" sz="5400" b="1" dirty="0"/>
          </a:p>
          <a:p>
            <a:pPr>
              <a:spcAft>
                <a:spcPts val="24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993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Recommendations: DNS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13945" y="1527463"/>
            <a:ext cx="8147175" cy="4650677"/>
          </a:xfrm>
        </p:spPr>
        <p:txBody>
          <a:bodyPr/>
          <a:lstStyle/>
          <a:p>
            <a:pPr marL="0" indent="0" algn="ctr">
              <a:spcAft>
                <a:spcPts val="2400"/>
              </a:spcAft>
              <a:buNone/>
            </a:pPr>
            <a:endParaRPr lang="en-US" sz="5400" b="1" dirty="0" smtClean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STEWARDSHIP</a:t>
            </a:r>
            <a:endParaRPr lang="en-US" sz="5400" b="1" dirty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TRAINING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5400" b="1" dirty="0" smtClean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419456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424" y="1917290"/>
            <a:ext cx="8070975" cy="4650677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 smtClean="0"/>
              <a:t>Physician burnout is prevalent and impactful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Healthy physicians provide safer care and lead to healthy communities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There are multiple effective mitigations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Continued attention and more research is needed </a:t>
            </a:r>
          </a:p>
        </p:txBody>
      </p:sp>
    </p:spTree>
    <p:extLst>
      <p:ext uri="{BB962C8B-B14F-4D97-AF65-F5344CB8AC3E}">
        <p14:creationId xmlns:p14="http://schemas.microsoft.com/office/powerpoint/2010/main" val="21667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43000" y="0"/>
            <a:ext cx="7162800" cy="5026400"/>
          </a:xfrm>
        </p:spPr>
        <p:txBody>
          <a:bodyPr/>
          <a:lstStyle/>
          <a:p>
            <a:r>
              <a:rPr lang="en-US" sz="3600" b="1" dirty="0" smtClean="0"/>
              <a:t>“Knowing what I do matters”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138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nurse on the bea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28700"/>
            <a:ext cx="719270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90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80469" y="0"/>
            <a:ext cx="5783062" cy="50264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“..it is difficult not to continue to lose hope and consider leaving the province or profession.”</a:t>
            </a:r>
          </a:p>
        </p:txBody>
      </p:sp>
    </p:spTree>
    <p:extLst>
      <p:ext uri="{BB962C8B-B14F-4D97-AF65-F5344CB8AC3E}">
        <p14:creationId xmlns:p14="http://schemas.microsoft.com/office/powerpoint/2010/main" val="229150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771" y="152400"/>
            <a:ext cx="6265429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65539" y="0"/>
            <a:ext cx="5012923" cy="50264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“I </a:t>
            </a:r>
            <a:r>
              <a:rPr lang="en-US" sz="3600" dirty="0">
                <a:latin typeface="+mj-lt"/>
              </a:rPr>
              <a:t>would like not to take work home to do after my kids are in bed</a:t>
            </a:r>
            <a:r>
              <a:rPr lang="en-US" sz="3600" dirty="0" smtClean="0">
                <a:latin typeface="+mj-lt"/>
              </a:rPr>
              <a:t>”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09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Purpose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1313" indent="-341313"/>
            <a:r>
              <a:rPr lang="en-US" dirty="0" smtClean="0"/>
              <a:t>Identify, recommend, and advocate for actionable strategies to address burnout in physicians in our province.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0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22638" y="0"/>
            <a:ext cx="5698724" cy="5026400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latin typeface="+mj-lt"/>
              </a:rPr>
              <a:t>“I have no idea what I can change. I’m simply trying to keep my head above water</a:t>
            </a:r>
            <a:r>
              <a:rPr lang="en-US" sz="3200" dirty="0" smtClean="0">
                <a:latin typeface="+mj-lt"/>
              </a:rPr>
              <a:t>.”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313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Mitigation Survey: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Literature review completed</a:t>
            </a:r>
          </a:p>
          <a:p>
            <a:r>
              <a:rPr lang="en-US" sz="2800" dirty="0" smtClean="0"/>
              <a:t>Input from stakeholders </a:t>
            </a:r>
            <a:r>
              <a:rPr lang="en-US" sz="2800" dirty="0"/>
              <a:t> </a:t>
            </a:r>
            <a:r>
              <a:rPr lang="en-US" sz="2800" dirty="0" smtClean="0"/>
              <a:t>&amp; DNS researchers  </a:t>
            </a:r>
          </a:p>
          <a:p>
            <a:r>
              <a:rPr lang="en-US" sz="2800" dirty="0" smtClean="0"/>
              <a:t> Beta-tested with stakeholders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Disseminated </a:t>
            </a:r>
            <a:r>
              <a:rPr lang="en-US" sz="2800" dirty="0"/>
              <a:t>to members by DNS (Feb 18)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169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rimon template">
  <a:themeElements>
    <a:clrScheme name="Cerimon">
      <a:dk1>
        <a:srgbClr val="000000"/>
      </a:dk1>
      <a:lt1>
        <a:srgbClr val="FFFFFF"/>
      </a:lt1>
      <a:dk2>
        <a:srgbClr val="415665"/>
      </a:dk2>
      <a:lt2>
        <a:srgbClr val="0DB7C4"/>
      </a:lt2>
      <a:accent1>
        <a:srgbClr val="F24745"/>
      </a:accent1>
      <a:accent2>
        <a:srgbClr val="A9D039"/>
      </a:accent2>
      <a:accent3>
        <a:srgbClr val="FFBC00"/>
      </a:accent3>
      <a:accent4>
        <a:srgbClr val="96ACBC"/>
      </a:accent4>
      <a:accent5>
        <a:srgbClr val="27E3F1"/>
      </a:accent5>
      <a:accent6>
        <a:srgbClr val="963334"/>
      </a:accent6>
      <a:hlink>
        <a:srgbClr val="1155CC"/>
      </a:hlink>
      <a:folHlink>
        <a:srgbClr val="6611C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931</Words>
  <Application>Microsoft Office PowerPoint</Application>
  <PresentationFormat>On-screen Show (4:3)</PresentationFormat>
  <Paragraphs>138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Dosis</vt:lpstr>
      <vt:lpstr>Franklin Gothic Book</vt:lpstr>
      <vt:lpstr>Franklin Gothic Medium</vt:lpstr>
      <vt:lpstr>Source Sans Pro</vt:lpstr>
      <vt:lpstr>Cerimon template</vt:lpstr>
      <vt:lpstr>PowerPoint Presentation</vt:lpstr>
      <vt:lpstr>Sabina Abidi  Christine Dipchand Andrew Lynk  Tanya Munroe Amy Ornstein Tobias Witter</vt:lpstr>
      <vt:lpstr>PowerPoint Presentation</vt:lpstr>
      <vt:lpstr>PowerPoint Presentation</vt:lpstr>
      <vt:lpstr>PowerPoint Presentation</vt:lpstr>
      <vt:lpstr>PowerPoint Presentation</vt:lpstr>
      <vt:lpstr>Our Purpose</vt:lpstr>
      <vt:lpstr>PowerPoint Presentation</vt:lpstr>
      <vt:lpstr>Mitigation Survey: Methods</vt:lpstr>
      <vt:lpstr>PowerPoint Presentation</vt:lpstr>
      <vt:lpstr>Qualitative Survey: Methods</vt:lpstr>
      <vt:lpstr>Our Quantitative Results </vt:lpstr>
      <vt:lpstr>Protective Factors</vt:lpstr>
      <vt:lpstr>PowerPoint Presentation</vt:lpstr>
      <vt:lpstr>Personal Mitigation Strategies</vt:lpstr>
      <vt:lpstr>PowerPoint Presentation</vt:lpstr>
      <vt:lpstr>Recommendations: Personal and Community</vt:lpstr>
      <vt:lpstr>PowerPoint Presentation</vt:lpstr>
      <vt:lpstr>Recommendations: Health Authorities (NSHA/IWK) &amp; DHW </vt:lpstr>
      <vt:lpstr>Recommendations: Health Authorities (NSHA/IWK) &amp; DHW </vt:lpstr>
      <vt:lpstr>Recommendations: Health Authorities (NSHA/IWK) &amp; DHW </vt:lpstr>
      <vt:lpstr>Recommendations: Health Authorities (NSHA/IWK) &amp; DHW </vt:lpstr>
      <vt:lpstr>Recommendations: DNS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Ornstein, Amy</dc:creator>
  <cp:lastModifiedBy>Ornstein, Amy</cp:lastModifiedBy>
  <cp:revision>182</cp:revision>
  <cp:lastPrinted>2018-01-17T18:55:43Z</cp:lastPrinted>
  <dcterms:created xsi:type="dcterms:W3CDTF">2006-08-16T00:00:00Z</dcterms:created>
  <dcterms:modified xsi:type="dcterms:W3CDTF">2018-05-14T14:00:05Z</dcterms:modified>
</cp:coreProperties>
</file>